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82" r:id="rId9"/>
    <p:sldId id="277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FE0D0-B7EB-409E-A681-3A37BF7CBC3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10B56-423F-4F45-A622-9EE108223B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10B56-423F-4F45-A622-9EE108223B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10B56-423F-4F45-A622-9EE108223B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9DCA76-FEE0-44CB-9516-8F28952C71A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BB0229-57E3-4ACF-8086-837D1FC1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dirty="0" smtClean="0"/>
              <a:t>СМЕРНИЦЕ ЗА НАСТАВНИКЕ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ПИСАНА </a:t>
            </a:r>
            <a:br>
              <a:rPr lang="sr-Cyrl-CS" dirty="0" smtClean="0"/>
            </a:br>
            <a:r>
              <a:rPr lang="sr-Cyrl-CS" dirty="0" smtClean="0"/>
              <a:t>ПРИПРЕМА ЗА ЧАС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Презентацију припремили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dirty="0" smtClean="0"/>
              <a:t>Сања Обреновић, педагог</a:t>
            </a:r>
          </a:p>
          <a:p>
            <a:r>
              <a:rPr lang="sr-Cyrl-CS" dirty="0" smtClean="0"/>
              <a:t>Драгана Иванчевић Бумбић, психолог</a:t>
            </a:r>
          </a:p>
          <a:p>
            <a:r>
              <a:rPr lang="sr-Cyrl-CS" dirty="0" smtClean="0"/>
              <a:t>Ксенија Младеновић, професор латинског језика</a:t>
            </a:r>
          </a:p>
          <a:p>
            <a:r>
              <a:rPr lang="sr-Cyrl-CS" dirty="0" smtClean="0"/>
              <a:t>Горан Богдановић, професор рачунарства и информатике</a:t>
            </a:r>
            <a:endParaRPr lang="sr-Cyrl-C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ЕЛЕМЕНТИ ПРИПРЕМЕ ЗА ЧАС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sz="3200" dirty="0" smtClean="0"/>
              <a:t>Дефинисање часа</a:t>
            </a:r>
          </a:p>
          <a:p>
            <a:pPr>
              <a:buNone/>
            </a:pPr>
            <a:endParaRPr lang="sr-Cyrl-CS" sz="3200" dirty="0" smtClean="0"/>
          </a:p>
          <a:p>
            <a:r>
              <a:rPr lang="sr-Cyrl-CS" sz="3200" dirty="0" smtClean="0"/>
              <a:t>Планирање и организација часа</a:t>
            </a:r>
          </a:p>
          <a:p>
            <a:endParaRPr lang="sr-Cyrl-CS" sz="3200" dirty="0" smtClean="0"/>
          </a:p>
          <a:p>
            <a:r>
              <a:rPr lang="sr-Cyrl-CS" sz="3200" dirty="0" smtClean="0"/>
              <a:t>Праћење и  вредновање часа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r>
              <a:rPr lang="sr-Cyrl-CS" sz="4400" b="1" dirty="0" smtClean="0"/>
              <a:t>ДЕФИНИСАЊЕ ЧАСА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7772400" cy="37147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sz="2400" b="1" dirty="0" smtClean="0"/>
              <a:t>Предмет</a:t>
            </a:r>
          </a:p>
          <a:p>
            <a:pPr>
              <a:lnSpc>
                <a:spcPct val="80000"/>
              </a:lnSpc>
            </a:pPr>
            <a:r>
              <a:rPr lang="sr-Cyrl-CS" sz="2400" dirty="0" smtClean="0"/>
              <a:t>Назив школе</a:t>
            </a:r>
          </a:p>
          <a:p>
            <a:pPr>
              <a:lnSpc>
                <a:spcPct val="80000"/>
              </a:lnSpc>
            </a:pPr>
            <a:r>
              <a:rPr lang="sr-Cyrl-CS" sz="2400" b="1" dirty="0" smtClean="0"/>
              <a:t>Име и презиме наставника</a:t>
            </a:r>
            <a:endParaRPr lang="sr-Cyrl-CS" sz="2400" dirty="0" smtClean="0"/>
          </a:p>
          <a:p>
            <a:pPr>
              <a:lnSpc>
                <a:spcPct val="80000"/>
              </a:lnSpc>
            </a:pPr>
            <a:r>
              <a:rPr lang="sr-Cyrl-CS" sz="2400" b="1" dirty="0" smtClean="0"/>
              <a:t>Разред и одељење</a:t>
            </a:r>
            <a:r>
              <a:rPr lang="sr-Cyrl-CS" sz="24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sr-Cyrl-CS" sz="2400" dirty="0" smtClean="0"/>
              <a:t>Назив наставне теме</a:t>
            </a:r>
          </a:p>
          <a:p>
            <a:pPr>
              <a:lnSpc>
                <a:spcPct val="80000"/>
              </a:lnSpc>
            </a:pPr>
            <a:r>
              <a:rPr lang="sr-Cyrl-CS" sz="2400" b="1" dirty="0" smtClean="0"/>
              <a:t>Назив наставне јединице</a:t>
            </a:r>
          </a:p>
          <a:p>
            <a:pPr>
              <a:lnSpc>
                <a:spcPct val="80000"/>
              </a:lnSpc>
            </a:pPr>
            <a:r>
              <a:rPr lang="sr-Cyrl-CS" sz="2400" dirty="0" smtClean="0"/>
              <a:t>Редни број часа</a:t>
            </a:r>
          </a:p>
          <a:p>
            <a:pPr>
              <a:lnSpc>
                <a:spcPct val="80000"/>
              </a:lnSpc>
            </a:pPr>
            <a:r>
              <a:rPr lang="sr-Cyrl-CS" sz="2400" dirty="0" smtClean="0"/>
              <a:t>Време за реализацију</a:t>
            </a:r>
          </a:p>
          <a:p>
            <a:pPr>
              <a:lnSpc>
                <a:spcPct val="80000"/>
              </a:lnSpc>
            </a:pPr>
            <a:r>
              <a:rPr lang="sr-Cyrl-CS" sz="2400" dirty="0" smtClean="0"/>
              <a:t>Место реализације</a:t>
            </a:r>
          </a:p>
          <a:p>
            <a:pPr>
              <a:lnSpc>
                <a:spcPct val="80000"/>
              </a:lnSpc>
            </a:pPr>
            <a:r>
              <a:rPr lang="sr-Cyrl-CS" sz="2400" b="1" dirty="0" smtClean="0"/>
              <a:t>Тип часа</a:t>
            </a:r>
            <a:endParaRPr lang="en-US" sz="2400" b="1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sr-Cyrl-C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4414" y="1428736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/>
              <a:t>ОБАВЕЗНИ ЕЛЕМЕНТИ</a:t>
            </a: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14678" y="4214818"/>
            <a:ext cx="5643602" cy="33051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sr-Cyrl-C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ОБРАДА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УТВРЂИВАЊЕ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СИСТЕМАТИЗАЦИЈА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ПРОВЕРАВАЊЕ И ОЦЕЊИВАЊЕ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ПРАКТИЧНЕ ВЕЖБЕ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57488" y="5143512"/>
            <a:ext cx="500066" cy="171448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85884"/>
          </a:xfrm>
        </p:spPr>
        <p:txBody>
          <a:bodyPr>
            <a:noAutofit/>
          </a:bodyPr>
          <a:lstStyle/>
          <a:p>
            <a:r>
              <a:rPr lang="sr-Cyrl-CS" sz="3800" b="1" dirty="0" smtClean="0"/>
              <a:t>ПЛАНИРАЊЕ И ОРГАНИЗАЦИЈА ЧАСА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sz="2800" b="1" dirty="0" smtClean="0"/>
              <a:t>Циљеви и исходи часа, стандарди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sr-Cyrl-CS" sz="2800" b="1" dirty="0" smtClean="0"/>
              <a:t>Наставне методе </a:t>
            </a:r>
          </a:p>
          <a:p>
            <a:pPr>
              <a:lnSpc>
                <a:spcPct val="90000"/>
              </a:lnSpc>
            </a:pPr>
            <a:r>
              <a:rPr lang="sr-Cyrl-CS" sz="2800" b="1" dirty="0" smtClean="0"/>
              <a:t>Наставни облици	</a:t>
            </a:r>
          </a:p>
          <a:p>
            <a:pPr>
              <a:lnSpc>
                <a:spcPct val="90000"/>
              </a:lnSpc>
            </a:pPr>
            <a:r>
              <a:rPr lang="sr-Cyrl-CS" sz="2800" b="1" dirty="0" smtClean="0"/>
              <a:t>Наставна средства</a:t>
            </a:r>
            <a:endParaRPr lang="sr-Cyrl-CS" sz="2800" dirty="0" smtClean="0"/>
          </a:p>
          <a:p>
            <a:pPr>
              <a:lnSpc>
                <a:spcPct val="90000"/>
              </a:lnSpc>
            </a:pPr>
            <a:r>
              <a:rPr lang="sr-Cyrl-CS" sz="2800" b="1" dirty="0" smtClean="0"/>
              <a:t>Планирани ток часа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Иновације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Корелација са другим предметима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Изглед табле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Коришћена </a:t>
            </a:r>
            <a:r>
              <a:rPr lang="sr-Cyrl-CS" sz="2800" b="1" dirty="0" smtClean="0"/>
              <a:t>литература</a:t>
            </a:r>
            <a:r>
              <a:rPr lang="sr-Cyrl-CS" sz="2800" dirty="0" smtClean="0"/>
              <a:t>/ материјали за припрему часа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714488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Циљеви су намере, тежње, опредељења које треба остварити на часу, у процесу наставе, образовања, учења.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Циљеве часа дефинише наставник, као први корак и служе да се час организује и усмерава.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C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Важни за планирање часа и развој програма.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8756" y="2285992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УСМЕНОГ ИЗЛАГАЊА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РАЗГОВОРА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ИЛУСТРАТИВНИХ РАДОВА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ДЕМОНСТРАТИВНА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ПРАКТИЧНИХ И ЛАБОРАТОРИЈСКИХ РАДОВА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ПИСАНИХ РАДОВА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ЧИТАЊА И РАДА НА ТЕКСТУ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1622" y="2247912"/>
            <a:ext cx="8229600" cy="41100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sr-Cyrl-C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ФРОНТАЛНИ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ГРУПНИ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РАД У ПАРОВИМА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ИНДИВИДУАЛНИ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3070" y="2714652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endParaRPr kumimoji="0" lang="sr-Cyrl-C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ТЕКСТУАЛНА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ВИЗУЕЛНА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АУДИТИВНА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АУДИО-ВИЗУЕЛНА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МАНУЕЛНА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14498" y="4714884"/>
            <a:ext cx="8229600" cy="22860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00B0F0"/>
                </a:solidFill>
              </a:rPr>
              <a:t>Исходи се о</a:t>
            </a: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дносе на ученика и дефинишу знања, умења, вредности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понашања ученика.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Треба да буду мерљиви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sr-Cyrl-C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Важни  су за праћење и вредновање часа, ученика, наставе.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ПРАЋЕЊЕ И ВРЕДНОВАЊЕ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CS" dirty="0" smtClean="0"/>
          </a:p>
          <a:p>
            <a:r>
              <a:rPr lang="sr-Cyrl-CS" sz="3200" dirty="0" smtClean="0"/>
              <a:t>Вредновање постигнућа ученика</a:t>
            </a:r>
          </a:p>
          <a:p>
            <a:r>
              <a:rPr lang="sr-Cyrl-CS" sz="3200" dirty="0" smtClean="0"/>
              <a:t>Задаци за ученике / за домаћи</a:t>
            </a:r>
          </a:p>
          <a:p>
            <a:r>
              <a:rPr lang="sr-Cyrl-CS" sz="3200" b="1" dirty="0" smtClean="0"/>
              <a:t>Евалуација </a:t>
            </a:r>
            <a:r>
              <a:rPr lang="sr-Cyrl-CS" sz="3200" dirty="0" smtClean="0"/>
              <a:t>и</a:t>
            </a:r>
            <a:r>
              <a:rPr lang="sr-Cyrl-CS" sz="3200" b="1" dirty="0" smtClean="0"/>
              <a:t> </a:t>
            </a:r>
            <a:r>
              <a:rPr lang="sr-Cyrl-CS" sz="3200" dirty="0" smtClean="0"/>
              <a:t>запажања о часу</a:t>
            </a:r>
          </a:p>
          <a:p>
            <a:r>
              <a:rPr lang="sr-Cyrl-CS" sz="3200" dirty="0" smtClean="0"/>
              <a:t>Планирање даљих активности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sr-Cyrl-CS" dirty="0" smtClean="0"/>
              <a:t>Однос циљева и исхода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538674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  <a:buNone/>
            </a:pPr>
            <a:r>
              <a:rPr lang="sr-Cyrl-CS" sz="2800" dirty="0" smtClean="0"/>
              <a:t>          ЦИЉЕВИ</a:t>
            </a:r>
          </a:p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</a:pPr>
            <a:r>
              <a:rPr lang="sr-Cyrl-CS" sz="2800" dirty="0" smtClean="0"/>
              <a:t>Нагласак је на томе шта наставник ради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Опис намере учења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Нагласак је на могућностима за учење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Формулишу се у облику глаголске именице (развијање, оспособљавање)</a:t>
            </a:r>
          </a:p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  <a:buNone/>
            </a:pPr>
            <a:r>
              <a:rPr lang="sr-Cyrl-CS" sz="2800" dirty="0" smtClean="0"/>
              <a:t>            ИСХОДИ</a:t>
            </a:r>
          </a:p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</a:pPr>
            <a:r>
              <a:rPr lang="sr-Cyrl-CS" sz="2800" dirty="0" smtClean="0"/>
              <a:t>Нагласак је на томе шта ће ученик да ради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Опис резултата учења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Нагласак је на томе како се научено користи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Формулишу се као активни глаголи (наводи, описује, </a:t>
            </a:r>
            <a:r>
              <a:rPr lang="ru-RU" sz="2800" dirty="0" smtClean="0"/>
              <a:t>решава, упоређује, разликује)</a:t>
            </a:r>
            <a:r>
              <a:rPr lang="en-US" sz="2800" dirty="0" smtClean="0"/>
              <a:t> </a:t>
            </a:r>
            <a:endParaRPr lang="sr-Cyrl-C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000" b="1" dirty="0" smtClean="0"/>
              <a:t>ДЕФИНИСАЊЕ ЦИЉЕВА И ИСХОДА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5043494" cy="4252922"/>
          </a:xfrm>
        </p:spPr>
        <p:txBody>
          <a:bodyPr/>
          <a:lstStyle/>
          <a:p>
            <a:pPr>
              <a:buNone/>
            </a:pPr>
            <a:r>
              <a:rPr lang="sr-Cyrl-CS" sz="3200" b="1" dirty="0" smtClean="0"/>
              <a:t>Развој/промена у сфери</a:t>
            </a:r>
          </a:p>
          <a:p>
            <a:r>
              <a:rPr lang="sr-Cyrl-CS" sz="3200" dirty="0" smtClean="0"/>
              <a:t>когниције</a:t>
            </a:r>
          </a:p>
          <a:p>
            <a:r>
              <a:rPr lang="sr-Cyrl-CS" sz="3200" dirty="0" smtClean="0"/>
              <a:t>психомоторике</a:t>
            </a:r>
          </a:p>
          <a:p>
            <a:r>
              <a:rPr lang="sr-Cyrl-CS" sz="3200" dirty="0" smtClean="0"/>
              <a:t>осећања/афеката</a:t>
            </a:r>
          </a:p>
          <a:p>
            <a:r>
              <a:rPr lang="sr-Cyrl-CS" sz="3200" dirty="0" smtClean="0"/>
              <a:t>социјалних односа</a:t>
            </a:r>
          </a:p>
          <a:p>
            <a:r>
              <a:rPr lang="sr-Cyrl-CS" sz="3200" dirty="0" smtClean="0"/>
              <a:t>личних особина и квалитета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2643182"/>
            <a:ext cx="32861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знање</a:t>
            </a:r>
          </a:p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разумевање</a:t>
            </a:r>
          </a:p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примена</a:t>
            </a:r>
          </a:p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анализа</a:t>
            </a:r>
          </a:p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синтеза</a:t>
            </a:r>
          </a:p>
          <a:p>
            <a:pPr marL="342900" indent="-342900">
              <a:buFont typeface="+mj-lt"/>
              <a:buAutoNum type="arabicPeriod"/>
            </a:pPr>
            <a:r>
              <a:rPr lang="sr-Cyrl-CS" sz="3200" dirty="0" smtClean="0"/>
              <a:t>евалуација.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1809359"/>
            <a:ext cx="34290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dirty="0" smtClean="0"/>
              <a:t>размењују информације и мишљење;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презентују;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дају повратну информацију другима;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примају повратну информацију;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раде тимски – сарађују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сналазе се у конфликтним ситуацијама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5286388"/>
            <a:ext cx="4714908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Cyrl-CS" sz="2400" dirty="0" smtClean="0"/>
              <a:t>преузимање одговорности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Cyrl-CS" sz="2400" dirty="0" smtClean="0"/>
              <a:t>увид у своје понашање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Cyrl-CS" sz="2400" dirty="0" smtClean="0"/>
              <a:t>особине личности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628" y="6072206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dirty="0" smtClean="0"/>
              <a:t>(поузданост, спремност за учење и рад, брижљивост, тачност,  савесност, толерантност, истрајност, издржљивост, концентрација, одговорност, самосталност, критичност и самокритичност, креативност, флексибилност и сл.)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КОГНИТИВНА ДИМЕНЗИЈА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214422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ЗНАЊЕ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2844" y="2143116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РАЗУМЕВАЊЕ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2844" y="3071810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ПРИМЕНА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44" y="4929198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СИНТЕЗА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2844" y="4000504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АНАЛИЗА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2844" y="5857892"/>
            <a:ext cx="250033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2400" dirty="0" smtClean="0"/>
              <a:t>ЕВАЛУАЦИЈА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2857488" y="1142984"/>
            <a:ext cx="6143668" cy="721984"/>
            <a:chOff x="3163274" y="91799"/>
            <a:chExt cx="5623599" cy="721984"/>
          </a:xfrm>
        </p:grpSpPr>
        <p:sp>
          <p:nvSpPr>
            <p:cNvPr id="10" name="Round Same Side Corner Rectangle 9"/>
            <p:cNvSpPr/>
            <p:nvPr/>
          </p:nvSpPr>
          <p:spPr>
            <a:xfrm rot="5400000">
              <a:off x="5614082" y="-2359009"/>
              <a:ext cx="72198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3163275" y="127042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Стицање знања о/из ...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Ученик познаје термине, чињенице, методе,правила, принципе, ... конкретног наставног садржаја</a:t>
              </a:r>
              <a:endParaRPr lang="en-US" sz="1600" kern="120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57488" y="2143116"/>
            <a:ext cx="6143668" cy="721984"/>
            <a:chOff x="3163274" y="1039403"/>
            <a:chExt cx="5623599" cy="721984"/>
          </a:xfrm>
        </p:grpSpPr>
        <p:sp>
          <p:nvSpPr>
            <p:cNvPr id="13" name="Round Same Side Corner Rectangle 12"/>
            <p:cNvSpPr/>
            <p:nvPr/>
          </p:nvSpPr>
          <p:spPr>
            <a:xfrm rot="5400000">
              <a:off x="5614082" y="-1411405"/>
              <a:ext cx="72198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 Same Side Corner Rectangle 4"/>
            <p:cNvSpPr/>
            <p:nvPr/>
          </p:nvSpPr>
          <p:spPr>
            <a:xfrm>
              <a:off x="3163275" y="1074646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Систематско размишљање (схватање чињеница, уочавање међусобне везе, повезивање, разликовање) </a:t>
              </a:r>
              <a:endParaRPr lang="en-U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Ученик разуме чињенице, уочава међусобне везе, повезује, разликује... </a:t>
              </a:r>
              <a:endParaRPr lang="en-US" sz="1600" kern="1200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857489" y="3071809"/>
            <a:ext cx="6105165" cy="721984"/>
            <a:chOff x="3163275" y="1987007"/>
            <a:chExt cx="5588355" cy="721984"/>
          </a:xfrm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5581386" y="-431104"/>
              <a:ext cx="721984" cy="5558206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 Same Side Corner Rectangle 4"/>
            <p:cNvSpPr/>
            <p:nvPr/>
          </p:nvSpPr>
          <p:spPr>
            <a:xfrm>
              <a:off x="3163275" y="2022251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400" kern="1200" dirty="0" smtClean="0"/>
                <a:t>Примена правила, метода, појмова, принципа, теорија</a:t>
              </a:r>
              <a:endParaRPr lang="en-U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400" kern="1200" dirty="0" smtClean="0"/>
                <a:t>Ученик користи појмове и принципе у новим ситуацијама, примењује теорије, законе, демонстрира примену модела, процедура...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57488" y="4000504"/>
            <a:ext cx="6143668" cy="721984"/>
            <a:chOff x="3163274" y="2934611"/>
            <a:chExt cx="5623599" cy="721984"/>
          </a:xfrm>
        </p:grpSpPr>
        <p:sp>
          <p:nvSpPr>
            <p:cNvPr id="19" name="Round Same Side Corner Rectangle 18"/>
            <p:cNvSpPr/>
            <p:nvPr/>
          </p:nvSpPr>
          <p:spPr>
            <a:xfrm rot="5400000">
              <a:off x="5614082" y="483803"/>
              <a:ext cx="72198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 Same Side Corner Rectangle 4"/>
            <p:cNvSpPr/>
            <p:nvPr/>
          </p:nvSpPr>
          <p:spPr>
            <a:xfrm>
              <a:off x="3163275" y="2969854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400" kern="1200" dirty="0" smtClean="0"/>
                <a:t>Разумевање принципа организације целине и односа делова у структури целине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400" kern="1200" dirty="0" smtClean="0"/>
                <a:t>Ученик издваја скривене претпоставке, уочава разлику међу чињеницама, последицама, оцењује значај података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857488" y="4929198"/>
            <a:ext cx="6143668" cy="721984"/>
            <a:chOff x="3163274" y="3882215"/>
            <a:chExt cx="5623599" cy="721984"/>
          </a:xfrm>
        </p:grpSpPr>
        <p:sp>
          <p:nvSpPr>
            <p:cNvPr id="22" name="Round Same Side Corner Rectangle 21"/>
            <p:cNvSpPr/>
            <p:nvPr/>
          </p:nvSpPr>
          <p:spPr>
            <a:xfrm rot="5400000">
              <a:off x="5614082" y="1431407"/>
              <a:ext cx="72198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 Same Side Corner Rectangle 4"/>
            <p:cNvSpPr/>
            <p:nvPr/>
          </p:nvSpPr>
          <p:spPr>
            <a:xfrm>
              <a:off x="3163275" y="3917458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Уређивање и систематизација задатака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smtClean="0"/>
                <a:t>Ученик пише састав, решава проблеме</a:t>
              </a:r>
              <a:endParaRPr lang="sr-Cyrl-CS" sz="1600" kern="1200" dirty="0" smtClean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57488" y="5786454"/>
            <a:ext cx="6143668" cy="721984"/>
            <a:chOff x="3163274" y="4829820"/>
            <a:chExt cx="5623599" cy="721984"/>
          </a:xfrm>
        </p:grpSpPr>
        <p:sp>
          <p:nvSpPr>
            <p:cNvPr id="25" name="Round Same Side Corner Rectangle 24"/>
            <p:cNvSpPr/>
            <p:nvPr/>
          </p:nvSpPr>
          <p:spPr>
            <a:xfrm rot="5400000">
              <a:off x="5614082" y="2379012"/>
              <a:ext cx="72198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 Same Side Corner Rectangle 4"/>
            <p:cNvSpPr/>
            <p:nvPr/>
          </p:nvSpPr>
          <p:spPr>
            <a:xfrm>
              <a:off x="3163275" y="4865063"/>
              <a:ext cx="5588355" cy="651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Процена различитих садржаја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sr-Cyrl-CS" sz="1600" kern="1200" dirty="0" smtClean="0"/>
                <a:t>Ученик оцењује усклађеност закључака са постојећим подацима, процењује решења,</a:t>
              </a:r>
              <a:r>
                <a:rPr lang="en-US" sz="1600" kern="1200" dirty="0" smtClean="0"/>
                <a:t> </a:t>
              </a:r>
              <a:r>
                <a:rPr lang="sr-Cyrl-CS" sz="1600" kern="1200" dirty="0" smtClean="0"/>
                <a:t>предвиђа, закључује, критикује,</a:t>
              </a:r>
              <a:r>
                <a:rPr lang="en-US" sz="1600" kern="1200" dirty="0" smtClean="0"/>
                <a:t> </a:t>
              </a:r>
              <a:r>
                <a:rPr lang="sr-Cyrl-CS" sz="1600" kern="1200" dirty="0" smtClean="0"/>
                <a:t>интерпретира, аргументује</a:t>
              </a:r>
              <a:endParaRPr lang="en-US" sz="1600" kern="1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ТОК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7772400" cy="4572000"/>
          </a:xfrm>
        </p:spPr>
        <p:txBody>
          <a:bodyPr/>
          <a:lstStyle/>
          <a:p>
            <a:endParaRPr lang="sr-Cyrl-CS" sz="2800" dirty="0" smtClean="0"/>
          </a:p>
          <a:p>
            <a:endParaRPr lang="sr-Cyrl-CS" sz="2800" dirty="0" smtClean="0"/>
          </a:p>
          <a:p>
            <a:r>
              <a:rPr lang="sr-Cyrl-CS" sz="3200" dirty="0" smtClean="0"/>
              <a:t>УВОДНИ ДЕО ЧАСА</a:t>
            </a:r>
          </a:p>
          <a:p>
            <a:r>
              <a:rPr lang="sr-Cyrl-CS" sz="3200" dirty="0" smtClean="0"/>
              <a:t>ГЛАВНИ ДЕО ЧАСА</a:t>
            </a:r>
          </a:p>
          <a:p>
            <a:r>
              <a:rPr lang="sr-Cyrl-CS" sz="3200" dirty="0" smtClean="0"/>
              <a:t>ЗАВРШНИ ДЕО ЧАСА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57686" y="1285860"/>
            <a:ext cx="4657764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УВОДНИ ДЕО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ПРИПРЕМА ЗА ГЛАВНИ ДЕО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СТВАРАЊЕ КЛИМЕ ЗА РАД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МОТИВИСАЊЕ УЧЕНИКА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ИСТИЦАЊЕ ЦИЉА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ТРАЈЕ 5-10 МИН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29124" y="500042"/>
            <a:ext cx="4572032" cy="58245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ГЛАВНИ ДЕО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ОСНОВНИ САДРЖАЈ КОЈИ СЕ ОБРАЂУЈЕ НА ЧАСУ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 БИТИ ДАТ У ТЕЗАМА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ТЕКСТОВИ, ВЕЖБЕ, ЕКПЕРИМЕНТИ ТРЕБА ДА БУДУ ПРИЛОЖЕНИ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ТРАЈЕ 25-30 МИН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29124" y="500042"/>
            <a:ext cx="4500594" cy="64294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ЗАВРШНИ ДЕО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ЗАОКРУЖИВАЊЕ ЧАСА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ПРИПРЕМА ЗА СЛЕДЕЋИ ЧАС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АКТИВНОСТИ: ИСТИЦАЊЕ БИТНОГ, ДОМАЋИ ЗАДАТАК, УПУСТВА ЗА СЛЕДЕЋИ ЧАС...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ЕВАЛУАЦИЈА ЧАСА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r-Cyrl-C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ТРАЈЕ 5-10 МИН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r-Cyrl-C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461</TotalTime>
  <Words>611</Words>
  <Application>Microsoft Office PowerPoint</Application>
  <PresentationFormat>On-screen Show (4:3)</PresentationFormat>
  <Paragraphs>157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ПИСАНА  ПРИПРЕМА ЗА ЧАС</vt:lpstr>
      <vt:lpstr>ЕЛЕМЕНТИ ПРИПРЕМЕ ЗА ЧАС</vt:lpstr>
      <vt:lpstr>ДЕФИНИСАЊЕ ЧАСА</vt:lpstr>
      <vt:lpstr>ПЛАНИРАЊЕ И ОРГАНИЗАЦИЈА ЧАСА</vt:lpstr>
      <vt:lpstr>ПРАЋЕЊЕ И ВРЕДНОВАЊЕ</vt:lpstr>
      <vt:lpstr>Однос циљева и исхода</vt:lpstr>
      <vt:lpstr>ДЕФИНИСАЊЕ ЦИЉЕВА И ИСХОДА</vt:lpstr>
      <vt:lpstr>Slide 8</vt:lpstr>
      <vt:lpstr>ТОК ЧАСА</vt:lpstr>
      <vt:lpstr>Презентацију припремили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ПИСАНА  ПРИПРЕМА ЗА ЧАС</dc:title>
  <dc:creator>Sanja</dc:creator>
  <cp:lastModifiedBy>Sanja</cp:lastModifiedBy>
  <cp:revision>58</cp:revision>
  <dcterms:created xsi:type="dcterms:W3CDTF">2013-03-11T15:06:14Z</dcterms:created>
  <dcterms:modified xsi:type="dcterms:W3CDTF">2013-03-22T12:20:46Z</dcterms:modified>
</cp:coreProperties>
</file>